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67" r:id="rId4"/>
    <p:sldId id="257" r:id="rId5"/>
    <p:sldId id="270" r:id="rId6"/>
    <p:sldId id="263" r:id="rId7"/>
    <p:sldId id="268" r:id="rId8"/>
    <p:sldId id="271" r:id="rId9"/>
    <p:sldId id="258" r:id="rId10"/>
    <p:sldId id="259" r:id="rId11"/>
    <p:sldId id="260" r:id="rId12"/>
    <p:sldId id="261" r:id="rId13"/>
    <p:sldId id="262" r:id="rId14"/>
    <p:sldId id="264" r:id="rId15"/>
    <p:sldId id="265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72" r:id="rId24"/>
    <p:sldId id="273" r:id="rId25"/>
  </p:sldIdLst>
  <p:sldSz cx="14630400" cy="8229600"/>
  <p:notesSz cx="8229600" cy="146304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</p:embeddedFont>
    <p:embeddedFont>
      <p:font typeface="Prata" panose="020B0604020202020204" charset="0"/>
      <p:regular r:id="rId32"/>
    </p:embeddedFont>
    <p:embeddedFont>
      <p:font typeface="Raleway Bold" panose="020B0604020202020204" charset="0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DEBA5-59C5-446F-8438-6FD612C6635B}" v="10" dt="2025-01-28T10:33:44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975" autoAdjust="0"/>
  </p:normalViewPr>
  <p:slideViewPr>
    <p:cSldViewPr snapToGrid="0" snapToObjects="1">
      <p:cViewPr varScale="1">
        <p:scale>
          <a:sx n="58" d="100"/>
          <a:sy n="58" d="100"/>
        </p:scale>
        <p:origin x="117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מעיין עציוני" userId="6057bed9-fcf0-44d3-8554-2164f3c5b0a5" providerId="ADAL" clId="{041DEBA5-59C5-446F-8438-6FD612C6635B}"/>
    <pc:docChg chg="undo custSel addSld delSld modSld sldOrd">
      <pc:chgData name="מעיין עציוני" userId="6057bed9-fcf0-44d3-8554-2164f3c5b0a5" providerId="ADAL" clId="{041DEBA5-59C5-446F-8438-6FD612C6635B}" dt="2025-01-28T10:45:33.056" v="86"/>
      <pc:docMkLst>
        <pc:docMk/>
      </pc:docMkLst>
      <pc:sldChg chg="modSp mod">
        <pc:chgData name="מעיין עציוני" userId="6057bed9-fcf0-44d3-8554-2164f3c5b0a5" providerId="ADAL" clId="{041DEBA5-59C5-446F-8438-6FD612C6635B}" dt="2025-01-28T10:43:19.920" v="84" actId="1076"/>
        <pc:sldMkLst>
          <pc:docMk/>
          <pc:sldMk cId="0" sldId="256"/>
        </pc:sldMkLst>
        <pc:spChg chg="mod">
          <ac:chgData name="מעיין עציוני" userId="6057bed9-fcf0-44d3-8554-2164f3c5b0a5" providerId="ADAL" clId="{041DEBA5-59C5-446F-8438-6FD612C6635B}" dt="2025-01-28T10:42:45.373" v="79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מעיין עציוני" userId="6057bed9-fcf0-44d3-8554-2164f3c5b0a5" providerId="ADAL" clId="{041DEBA5-59C5-446F-8438-6FD612C6635B}" dt="2025-01-28T10:43:13.644" v="83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מעיין עציוני" userId="6057bed9-fcf0-44d3-8554-2164f3c5b0a5" providerId="ADAL" clId="{041DEBA5-59C5-446F-8438-6FD612C6635B}" dt="2025-01-28T10:43:19.920" v="84" actId="1076"/>
          <ac:spMkLst>
            <pc:docMk/>
            <pc:sldMk cId="0" sldId="256"/>
            <ac:spMk id="7" creationId="{00000000-0000-0000-0000-000000000000}"/>
          </ac:spMkLst>
        </pc:spChg>
        <pc:picChg chg="mod">
          <ac:chgData name="מעיין עציוני" userId="6057bed9-fcf0-44d3-8554-2164f3c5b0a5" providerId="ADAL" clId="{041DEBA5-59C5-446F-8438-6FD612C6635B}" dt="2025-01-28T10:43:09.228" v="82" actId="1076"/>
          <ac:picMkLst>
            <pc:docMk/>
            <pc:sldMk cId="0" sldId="256"/>
            <ac:picMk id="6" creationId="{00000000-0000-0000-0000-000000000000}"/>
          </ac:picMkLst>
        </pc:picChg>
      </pc:sldChg>
      <pc:sldChg chg="ord">
        <pc:chgData name="מעיין עציוני" userId="6057bed9-fcf0-44d3-8554-2164f3c5b0a5" providerId="ADAL" clId="{041DEBA5-59C5-446F-8438-6FD612C6635B}" dt="2025-01-28T10:45:33.056" v="86"/>
        <pc:sldMkLst>
          <pc:docMk/>
          <pc:sldMk cId="0" sldId="257"/>
        </pc:sldMkLst>
      </pc:sldChg>
      <pc:sldChg chg="ord">
        <pc:chgData name="מעיין עציוני" userId="6057bed9-fcf0-44d3-8554-2164f3c5b0a5" providerId="ADAL" clId="{041DEBA5-59C5-446F-8438-6FD612C6635B}" dt="2025-01-28T10:39:33.334" v="68"/>
        <pc:sldMkLst>
          <pc:docMk/>
          <pc:sldMk cId="0" sldId="263"/>
        </pc:sldMkLst>
      </pc:sldChg>
      <pc:sldChg chg="add">
        <pc:chgData name="מעיין עציוני" userId="6057bed9-fcf0-44d3-8554-2164f3c5b0a5" providerId="ADAL" clId="{041DEBA5-59C5-446F-8438-6FD612C6635B}" dt="2025-01-28T10:30:15.467" v="19"/>
        <pc:sldMkLst>
          <pc:docMk/>
          <pc:sldMk cId="0" sldId="266"/>
        </pc:sldMkLst>
      </pc:sldChg>
      <pc:sldChg chg="add del">
        <pc:chgData name="מעיין עציוני" userId="6057bed9-fcf0-44d3-8554-2164f3c5b0a5" providerId="ADAL" clId="{041DEBA5-59C5-446F-8438-6FD612C6635B}" dt="2025-01-28T10:30:47.590" v="22"/>
        <pc:sldMkLst>
          <pc:docMk/>
          <pc:sldMk cId="0" sldId="267"/>
        </pc:sldMkLst>
      </pc:sldChg>
      <pc:sldChg chg="add">
        <pc:chgData name="מעיין עציוני" userId="6057bed9-fcf0-44d3-8554-2164f3c5b0a5" providerId="ADAL" clId="{041DEBA5-59C5-446F-8438-6FD612C6635B}" dt="2025-01-28T10:30:55.640" v="23"/>
        <pc:sldMkLst>
          <pc:docMk/>
          <pc:sldMk cId="0" sldId="268"/>
        </pc:sldMkLst>
      </pc:sldChg>
      <pc:sldChg chg="add del">
        <pc:chgData name="מעיין עציוני" userId="6057bed9-fcf0-44d3-8554-2164f3c5b0a5" providerId="ADAL" clId="{041DEBA5-59C5-446F-8438-6FD612C6635B}" dt="2025-01-28T10:39:38.878" v="69" actId="2696"/>
        <pc:sldMkLst>
          <pc:docMk/>
          <pc:sldMk cId="0" sldId="269"/>
        </pc:sldMkLst>
      </pc:sldChg>
      <pc:sldChg chg="add ord">
        <pc:chgData name="מעיין עציוני" userId="6057bed9-fcf0-44d3-8554-2164f3c5b0a5" providerId="ADAL" clId="{041DEBA5-59C5-446F-8438-6FD612C6635B}" dt="2025-01-28T10:40:01.698" v="71"/>
        <pc:sldMkLst>
          <pc:docMk/>
          <pc:sldMk cId="0" sldId="270"/>
        </pc:sldMkLst>
      </pc:sldChg>
      <pc:sldChg chg="add">
        <pc:chgData name="מעיין עציוני" userId="6057bed9-fcf0-44d3-8554-2164f3c5b0a5" providerId="ADAL" clId="{041DEBA5-59C5-446F-8438-6FD612C6635B}" dt="2025-01-28T10:33:01.307" v="32"/>
        <pc:sldMkLst>
          <pc:docMk/>
          <pc:sldMk cId="0" sldId="271"/>
        </pc:sldMkLst>
      </pc:sldChg>
      <pc:sldChg chg="add ord">
        <pc:chgData name="מעיין עציוני" userId="6057bed9-fcf0-44d3-8554-2164f3c5b0a5" providerId="ADAL" clId="{041DEBA5-59C5-446F-8438-6FD612C6635B}" dt="2025-01-28T10:37:45.402" v="66"/>
        <pc:sldMkLst>
          <pc:docMk/>
          <pc:sldMk cId="0" sldId="272"/>
        </pc:sldMkLst>
      </pc:sldChg>
      <pc:sldChg chg="add ord">
        <pc:chgData name="מעיין עציוני" userId="6057bed9-fcf0-44d3-8554-2164f3c5b0a5" providerId="ADAL" clId="{041DEBA5-59C5-446F-8438-6FD612C6635B}" dt="2025-01-28T10:37:36.039" v="64"/>
        <pc:sldMkLst>
          <pc:docMk/>
          <pc:sldMk cId="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559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Need Help?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If you need a hint, you can click on a highlighted box for some guidance.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 as You Play: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Hints can help you understand the concepts and practice your skills.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69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00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96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5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Critical Thinking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Mathematics fosters logical reasoning and problem-solving abilities essential for success in various fields.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Applications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Math skills are crucial for navigating everyday situations and understanding complex concepts in science and technology.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Academic Foundation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Early mathematical experiences lay the groundwork for future academic success across multiple disciplines.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0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9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Active Engagement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Gamification transforms passive learning into an interactive experience, leading to deeper understanding and improved retention of mathematical concepts.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Safe Environment: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Games provide a risk-free space for experimentation and learning from mistakes, reducing math anxiety and building confidence.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Immediate Feedback: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In-game feedback mechanisms offer timely responses to learner actions, allowing for quick adjustments and reinforcing correct understanding.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Diverse Perspectives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Students share different approaches to problem-solving, leading to richer learning experiences.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Communication: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Collaborative activities encourage students to articulate their mathematical thinking and reasoning.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Peer Support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Working together allows students to learn from and support each other, fostering a positive learning environment.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Guidance and Scaffolding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Skilled educators provide crucial support, helping students navigate challenging concepts and develop effective problem-solving strategies.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Instruction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Supervision allows teachers to observe learning processes, identify individual needs, and tailor instruction accordingly.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Supportive Environment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Consistent supervision fosters a positive learning atmosphere where students feel comfortable taking risks and learning from mistakes.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Mathio Bros.: Where Math is Fun!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3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Mathio Bros, an innovative educational game designed to make learning math fun and interactive</a:t>
            </a:r>
            <a:r>
              <a:rPr lang="en-GB" sz="32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3200" dirty="0"/>
          </a:p>
        </p:txBody>
      </p:sp>
      <p:sp>
        <p:nvSpPr>
          <p:cNvPr id="5" name="Shape 2"/>
          <p:cNvSpPr/>
          <p:nvPr/>
        </p:nvSpPr>
        <p:spPr>
          <a:xfrm>
            <a:off x="801409" y="635984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30" y="637508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342876"/>
            <a:ext cx="23892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</a:t>
            </a:r>
            <a:r>
              <a:rPr lang="en-US" sz="2200" b="1" dirty="0" err="1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L</a:t>
            </a:r>
            <a:r>
              <a:rPr lang="en-US" sz="2200" b="1" dirty="0" err="1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ior</a:t>
            </a:r>
            <a:r>
              <a:rPr lang="en-US" sz="2200" b="1" dirty="0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r>
              <a:rPr lang="en-US" sz="2200" b="1" dirty="0" err="1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Panikashvili</a:t>
            </a:r>
            <a:r>
              <a:rPr lang="en-US" sz="2200" b="1" dirty="0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and </a:t>
            </a:r>
            <a:r>
              <a:rPr lang="en-US" sz="2200" b="1" dirty="0" err="1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Maayan</a:t>
            </a:r>
            <a:r>
              <a:rPr lang="en-US" sz="2200" b="1" dirty="0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r>
              <a:rPr lang="en-US" sz="2200" b="1" dirty="0" err="1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Etzioni</a:t>
            </a: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/>
            </a:r>
            <a:b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</a:b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supervisor: </a:t>
            </a: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M</a:t>
            </a:r>
            <a:r>
              <a:rPr lang="en-US" sz="2200" b="1" dirty="0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oshe </a:t>
            </a:r>
            <a:r>
              <a:rPr lang="en-US" sz="2200" b="1" dirty="0" err="1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</a:t>
            </a:r>
            <a:r>
              <a:rPr lang="en-US" sz="2200" b="1" dirty="0" err="1" smtClean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ulamy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10099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Tutorials: Learn by Doing!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by Step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new concepts with interactive tutorials that guide you through each step.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Practice what you learned with engaging exercises and interactive challenges.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635" y="1216104"/>
            <a:ext cx="11730633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Mastering Math Skills: From Simple to Advanced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23" y="2243376"/>
            <a:ext cx="1636752" cy="11550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5019" y="2763441"/>
            <a:ext cx="8643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7057" y="2443758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Basic Math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7057" y="2877264"/>
            <a:ext cx="4509849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Start with simple equations and basic math skills.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6681" y="3413879"/>
            <a:ext cx="9002078" cy="11430"/>
          </a:xfrm>
          <a:prstGeom prst="roundRect">
            <a:avLst>
              <a:gd name="adj" fmla="val 26308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87" y="3448407"/>
            <a:ext cx="3273623" cy="11550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1444" y="3825359"/>
            <a:ext cx="153591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5493" y="3648789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Algebra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5493" y="4082296"/>
            <a:ext cx="4271248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Solve for x and explore the world of equations.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5117" y="4618911"/>
            <a:ext cx="8183642" cy="11430"/>
          </a:xfrm>
          <a:prstGeom prst="roundRect">
            <a:avLst>
              <a:gd name="adj" fmla="val 26308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051" y="4653439"/>
            <a:ext cx="4910495" cy="115502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0491" y="5030391"/>
            <a:ext cx="155377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3928" y="4853821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Functions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3928" y="5287328"/>
            <a:ext cx="432149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Graph functions and understand their behavior.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3552" y="5823942"/>
            <a:ext cx="7365206" cy="11430"/>
          </a:xfrm>
          <a:prstGeom prst="roundRect">
            <a:avLst>
              <a:gd name="adj" fmla="val 26308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16" y="5858470"/>
            <a:ext cx="6547366" cy="115502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5016" y="6235422"/>
            <a:ext cx="146566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2364" y="6058853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Motion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2364" y="6492359"/>
            <a:ext cx="547866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Apply your math skills to solve real-world motion problems.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Unlocking the Door to Success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43520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1358622" y="293858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878800" y="2698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1075253" y="2783681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0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Solve the Equation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07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equation appears at the top of the screen. Solve it to open the door.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8352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87880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1029653" y="4680347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Find the Door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the level and find the door. It might be hidden!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87880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1028462" y="621411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Unlock the Door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11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Once you solve the equation, the door will open, letting you progress.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673191"/>
            <a:ext cx="7142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Hints: Get a Helping Hand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772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903839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Need Help?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4677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9772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79551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 as You Play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4677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" y="-18249"/>
            <a:ext cx="584605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12006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Detailed Explanations: Understand the Why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 from Mistakes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Get detailed explanations after each level, showing how to solve the problem.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711660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201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 Your Skills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2014" y="644949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 the concepts better and improve your math skills by reviewing explanations.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38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Khan Academy Connection: Explore More!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4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477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67087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your knowledge with linked Khan Academy lessons for deeper learning.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744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477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26708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Practice your math skills with additional interactive exercises and quizzes.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9496663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 smtClean="0">
                <a:solidFill>
                  <a:srgbClr val="F2E782"/>
                </a:solidFill>
                <a:latin typeface="Prata" pitchFamily="34" charset="0"/>
              </a:rPr>
              <a:t>Landing Page :</a:t>
            </a:r>
            <a:endParaRPr lang="en-US" sz="4400" dirty="0"/>
          </a:p>
        </p:txBody>
      </p:sp>
      <p:pic>
        <p:nvPicPr>
          <p:cNvPr id="1026" name="Picture 2" descr="https://lh7-rt.googleusercontent.com/docsz/AD_4nXeMsblqlf8DiTkjOInbsq4nqIeI1bz-ZQDbbnbljJroysduNMwaVLf9Qeut7zCxwXSx0tbw786R3fseO1TGuiEZhAwY9YeYHNL8EKIj8oaxs38dUh-VSZ0xMIm_NIXMW6EVNF_rjyfi04Kewv116F4?key=wIteXjiBapKxD7vLoi_5di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86" y="1534283"/>
            <a:ext cx="10742764" cy="61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1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9496663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 smtClean="0">
                <a:solidFill>
                  <a:srgbClr val="F2E782"/>
                </a:solidFill>
                <a:latin typeface="Prata" pitchFamily="34" charset="0"/>
              </a:rPr>
              <a:t>Sign/Log-in page:</a:t>
            </a:r>
            <a:endParaRPr lang="en-US" sz="4400" dirty="0"/>
          </a:p>
        </p:txBody>
      </p:sp>
      <p:pic>
        <p:nvPicPr>
          <p:cNvPr id="2050" name="Picture 2" descr="https://lh7-rt.googleusercontent.com/docsz/AD_4nXco4YYQ98o138M5MD8Qa8xVaXmkBY7NkmhwayN-ANGs5XI4UtXMGc0zA6cbGUVlhuywk-4369cVSNEnOSk5JeI3M4jhgaWdLeKYVY_Up87rmrbzhAK0ARdTu_NN4tH3YVqCzgVVvHnikRmq1XZNhA?key=wIteXjiBapKxD7vLoi_5di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722" y="1461533"/>
            <a:ext cx="6241912" cy="622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13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9496663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 smtClean="0">
                <a:solidFill>
                  <a:srgbClr val="F2E782"/>
                </a:solidFill>
                <a:latin typeface="Prata" pitchFamily="34" charset="0"/>
              </a:rPr>
              <a:t>Basic level:</a:t>
            </a:r>
            <a:endParaRPr lang="en-US" sz="4400" dirty="0"/>
          </a:p>
        </p:txBody>
      </p:sp>
      <p:pic>
        <p:nvPicPr>
          <p:cNvPr id="3074" name="Picture 2" descr="https://lh7-rt.googleusercontent.com/docsz/AD_4nXdpRIdCQ21z9tztVn06y34LbUkp1AmovNKEJ3FxXawsFpkVCBOFZW6pjZT-sruwUjvnkmncEkzKHa4SVj7jo0d03AtWGyo1afZ9k5EMZl7lSc5RhTAJyzdmQgMlEitygg0HgmpA_jrdqeA3SsuPSyk?key=wIteXjiBapKxD7vLoi_5di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43" y="1521997"/>
            <a:ext cx="6150957" cy="61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9496663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 smtClean="0">
                <a:solidFill>
                  <a:srgbClr val="F2E782"/>
                </a:solidFill>
                <a:latin typeface="Prata" pitchFamily="34" charset="0"/>
              </a:rPr>
              <a:t>End level screen:</a:t>
            </a:r>
            <a:endParaRPr lang="en-US" sz="4400" dirty="0"/>
          </a:p>
        </p:txBody>
      </p:sp>
      <p:pic>
        <p:nvPicPr>
          <p:cNvPr id="4100" name="Picture 4" descr="https://lh7-rt.googleusercontent.com/docsz/AD_4nXfv-IA3hZ4u7xgKxmwjKA5Cyqxmr9LYY-kCgwtqxZY2OuQPsdHCJF8WoyA_MbT61sMjplFfzm9hMybBrqg_k49kIM0BpEF_BkP-ZqHctWjrKO3JWZN2yyCEd3eaDvfaqrA7zJeY3CUN8LTicdCfNg?key=wIteXjiBapKxD7vLoi_5di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5" y="1441518"/>
            <a:ext cx="11163853" cy="637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5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Importance of Mathematical Understanding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3306842"/>
            <a:ext cx="392192" cy="392192"/>
          </a:xfrm>
          <a:prstGeom prst="roundRect">
            <a:avLst>
              <a:gd name="adj" fmla="val 857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400651" y="3306842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Critical Thinking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00651" y="3791426"/>
            <a:ext cx="3059311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40343" y="4771787"/>
            <a:ext cx="392192" cy="392192"/>
          </a:xfrm>
          <a:prstGeom prst="roundRect">
            <a:avLst>
              <a:gd name="adj" fmla="val 857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456610" y="4771787"/>
            <a:ext cx="3059311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0305" y="4141589"/>
            <a:ext cx="3059311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4384" y="6410206"/>
            <a:ext cx="392192" cy="392192"/>
          </a:xfrm>
          <a:prstGeom prst="roundRect">
            <a:avLst>
              <a:gd name="adj" fmla="val 857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400651" y="6410206"/>
            <a:ext cx="297930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Academic Foundation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00651" y="6894790"/>
            <a:ext cx="695896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9496663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GB" sz="4400" dirty="0" smtClean="0">
                <a:solidFill>
                  <a:srgbClr val="F2E782"/>
                </a:solidFill>
                <a:latin typeface="Prata" pitchFamily="34" charset="0"/>
              </a:rPr>
              <a:t>End Screen after end level:</a:t>
            </a:r>
            <a:endParaRPr lang="en-US" sz="4400" dirty="0"/>
          </a:p>
        </p:txBody>
      </p:sp>
      <p:pic>
        <p:nvPicPr>
          <p:cNvPr id="5122" name="Picture 2" descr="https://lh7-rt.googleusercontent.com/docsz/AD_4nXdxAYS7x88uCjjCcv9kxPEtZ4lDmOu9OWvK8KvJKzGA-CVgpBm2slHjiXOgk-yf4CBWGP9LSuCp_hOCVML4iBwHaezecyOMLyZdtzhL-pEa3cEOfKDBaOAWTfYSexL2VPVHSuWDd7GiatXruIYwoEE?key=wIteXjiBapKxD7vLoi_5diT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5"/>
          <a:stretch/>
        </p:blipFill>
        <p:spPr bwMode="auto">
          <a:xfrm>
            <a:off x="3207025" y="1402298"/>
            <a:ext cx="7640154" cy="664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9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9496663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 for supervisors:</a:t>
            </a:r>
            <a:endParaRPr lang="en-US" sz="4400" dirty="0"/>
          </a:p>
        </p:txBody>
      </p:sp>
      <p:pic>
        <p:nvPicPr>
          <p:cNvPr id="6146" name="Picture 2" descr="https://lh7-rt.googleusercontent.com/docsz/AD_4nXc6HT-7xDiYDO_yD2ZGvpOAcfP57EZP9bDSh0U2TSu9ssXwnRo7mualy1gHmGPaERcxKe4EcCNjPJ7sramSVoDw_bSy86r_YdeyhqKZ9OU8w8ltnBWRRfO6ldfFelJTGVavtFehrYqApT9NMJtPBg8?key=wIteXjiBapKxD7vLoi_5diT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677" y="1595852"/>
            <a:ext cx="7798839" cy="54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2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9496663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Architecture diagram</a:t>
            </a:r>
            <a:r>
              <a:rPr lang="en-US" sz="44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74" y="1680748"/>
            <a:ext cx="9256851" cy="60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562689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Expected Outcomes and Unique Features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2248138"/>
            <a:ext cx="3703677" cy="674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20%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613207" y="3177778"/>
            <a:ext cx="288024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Accuracy Improvement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1489" y="3619500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 in correctly solved math problems after 4 weeks of gameplay.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1633" y="2248138"/>
            <a:ext cx="3703677" cy="674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80%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0786467" y="3177778"/>
            <a:ext cx="255401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Engagement Rate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11633" y="3619500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Percentage of assigned levels completed, with high retention after 2 weeks.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01489" y="5315069"/>
            <a:ext cx="3703677" cy="674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30%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6776323" y="6244709"/>
            <a:ext cx="255401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Efficiency Gain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201489" y="6686431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Reduction in problem-solving time after 6 weeks of play.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11633" y="5315069"/>
            <a:ext cx="3703677" cy="674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75%</a:t>
            </a:r>
            <a:endParaRPr lang="en-US" sz="5300" dirty="0"/>
          </a:p>
        </p:txBody>
      </p:sp>
      <p:sp>
        <p:nvSpPr>
          <p:cNvPr id="14" name="Text 11"/>
          <p:cNvSpPr/>
          <p:nvPr/>
        </p:nvSpPr>
        <p:spPr>
          <a:xfrm>
            <a:off x="10395109" y="6244709"/>
            <a:ext cx="333672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Improvement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211633" y="6686431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Percentage of players showing noticeable progress in monitored metrics.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9496663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Verification and Evaluation Process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006673" y="2183963"/>
            <a:ext cx="96560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39735" y="1986915"/>
            <a:ext cx="345543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Game Application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39735" y="2470666"/>
            <a:ext cx="416837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Verify core mechanics and performance.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22019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006673" y="3584853"/>
            <a:ext cx="171450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72796" y="3387804"/>
            <a:ext cx="3502700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Tracking Verification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72796" y="3871555"/>
            <a:ext cx="541293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accurate progress and performance tracking.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22019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1006673" y="4985742"/>
            <a:ext cx="173355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05857" y="4788694"/>
            <a:ext cx="294465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 Testing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05857" y="5272445"/>
            <a:ext cx="603277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Assess usability and responsiveness of the game interface.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22019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1006673" y="6565583"/>
            <a:ext cx="163592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38918" y="6189583"/>
            <a:ext cx="341399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Satisfaction Surveys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 feedback on gameplay experience and learning outcomes.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3876"/>
            <a:ext cx="9737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 of Gamified Math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4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Active Engagement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3225574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Gamification transforms passive learning into an interactive experience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38833" y="5058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Safe Environment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938833" y="563942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Games provide a risk-free space for experimentation and learning from mistakes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6850572" y="2710160"/>
            <a:ext cx="2889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Immediate Feedback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6850572" y="329130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In-game feedback mechanisms allowing </a:t>
            </a:r>
            <a:r>
              <a:rPr lang="en-US" sz="28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</a:t>
            </a: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adjustments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Multiplayer Fun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Up!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 your friends to a multiplayer game where you can compete and learn together.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 Together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Solve puzzles and overcome obstacles as a team, helping each other along the way.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26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Collaborative Learning in Mathematics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0604" y="2897148"/>
            <a:ext cx="2836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Diverse Perspectives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8756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leading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richer learning experiences.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4912281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Communication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189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Collaboration helps students articulate their </a:t>
            </a:r>
            <a:r>
              <a:rPr lang="en-GB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mathematical reasoning.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20604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Peer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43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Working together allows for a positive learning environment.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476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Supervise: Track Your Progress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741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Parent/Teacher Dashboard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special dashboard lets parents or teachers track their child's progress.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See the Results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completed levels, correct answers, and areas where they might need extra practice.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558284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Effective Supervision in Math Education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3578" y="2131457"/>
            <a:ext cx="22860" cy="5539740"/>
          </a:xfrm>
          <a:prstGeom prst="roundRect">
            <a:avLst>
              <a:gd name="adj" fmla="val 133219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1220510" y="2576751"/>
            <a:ext cx="710565" cy="22860"/>
          </a:xfrm>
          <a:prstGeom prst="roundRect">
            <a:avLst>
              <a:gd name="adj" fmla="val 133219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786646" y="2359819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962382" y="2435900"/>
            <a:ext cx="10513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31576" y="2334458"/>
            <a:ext cx="31484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Guidance and Scaffolding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31576" y="2773561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Skilled educators provide crucial </a:t>
            </a:r>
            <a:r>
              <a:rPr lang="en-US" sz="15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20510" y="4599265"/>
            <a:ext cx="710565" cy="22860"/>
          </a:xfrm>
          <a:prstGeom prst="roundRect">
            <a:avLst>
              <a:gd name="adj" fmla="val 133219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786646" y="4382333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921663" y="4458414"/>
            <a:ext cx="1866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31576" y="4356973"/>
            <a:ext cx="299168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Instruction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31576" y="4796076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Supervision allows teachers to </a:t>
            </a:r>
            <a:r>
              <a:rPr lang="en-US" sz="15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tailor 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instruction accordingly.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20510" y="6296978"/>
            <a:ext cx="710565" cy="22860"/>
          </a:xfrm>
          <a:prstGeom prst="roundRect">
            <a:avLst>
              <a:gd name="adj" fmla="val 133219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786646" y="6080046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920591" y="6156127"/>
            <a:ext cx="18883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31576" y="6054685"/>
            <a:ext cx="301406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Supportive Environment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31576" y="6493788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Consistent supervision fosters a positive learning </a:t>
            </a:r>
            <a:r>
              <a:rPr lang="en-US" sz="15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atmosphere.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Tools for Supervision and Data Analysis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Next.js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561" y="248471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scalable web applications for comprehensive analytics.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5463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React.js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939540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modular and efficient user interfaces for data visualization.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500122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Material-UI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39436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Deliver a polished and user-friendly interface for supervisors.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Recharts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561" y="6849189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clear and visually appealing data visualizations for progress tracking.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10321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Level Builder: Unleash Your Creativity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your own custom levels and share them with your friends.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 your skills and challenge others with your creative designs.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Experiment with different challenges and learn as you build and play.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992</Words>
  <Application>Microsoft Office PowerPoint</Application>
  <PresentationFormat>Custom</PresentationFormat>
  <Paragraphs>173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Calibri</vt:lpstr>
      <vt:lpstr>Raleway</vt:lpstr>
      <vt:lpstr>Prata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ineza</cp:lastModifiedBy>
  <cp:revision>6</cp:revision>
  <dcterms:created xsi:type="dcterms:W3CDTF">2025-01-27T11:16:58Z</dcterms:created>
  <dcterms:modified xsi:type="dcterms:W3CDTF">2025-01-29T11:39:23Z</dcterms:modified>
</cp:coreProperties>
</file>